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0" r:id="rId4"/>
    <p:sldId id="265" r:id="rId5"/>
    <p:sldId id="266" r:id="rId6"/>
    <p:sldId id="267" r:id="rId7"/>
    <p:sldId id="268" r:id="rId8"/>
    <p:sldId id="269" r:id="rId9"/>
    <p:sldId id="270" r:id="rId10"/>
    <p:sldId id="264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1" r:id="rId20"/>
    <p:sldId id="271" r:id="rId21"/>
    <p:sldId id="257" r:id="rId22"/>
    <p:sldId id="259" r:id="rId23"/>
    <p:sldId id="261" r:id="rId24"/>
    <p:sldId id="262" r:id="rId25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80" d="100"/>
          <a:sy n="80" d="100"/>
        </p:scale>
        <p:origin x="378" y="-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g>
</file>

<file path=ppt/media/image20.png>
</file>

<file path=ppt/media/image21.png>
</file>

<file path=ppt/media/image22.png>
</file>

<file path=ppt/media/image23.png>
</file>

<file path=ppt/media/image24.jpeg>
</file>

<file path=ppt/media/image26.png>
</file>

<file path=ppt/media/image27.jpeg>
</file>

<file path=ppt/media/image3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A7AC10-658D-4321-8819-E47C5DF7A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900810A-23C2-4DC7-8CD0-D7A9B212F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09C2ED-38A6-48E8-B233-D569B33C3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35C8CE-3FA6-4AF0-83C1-6A37284D7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E51C1E3-F9CC-47BC-AD86-7029BA47C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29442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91EB38-2D1F-461E-B99A-5EA700FC7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E0165BF-6746-47B3-9CE5-98D19A77A7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BFD451-D837-4210-8369-76692D6C2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D6E674B-D1CE-45AB-9729-AC92894C8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E24146-FE3A-4424-B4A7-358160A85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97589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BCD21C1-2022-4323-84B7-6CE8ABBC38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352279-66E2-4D63-880C-83EC9A0DB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011303-32DB-4D9F-85DC-DCC6C2627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F5F217-D52F-4C22-BBBA-83DBE2A73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21998AB-08DC-4FFC-A800-78F56AE11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12014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7E34DD-DD7B-483E-A7F8-D1B19A427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BE639A-6A86-4A0A-B8E8-39FA65F1A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4DC02A9-BA51-4E44-9F4E-3ACBFF45E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C54004-FE5F-4072-84BD-A03D7A1FD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C4C6FD-33C4-4022-9479-F98D5229F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14000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454C34-C52F-441E-9FCE-A99AC8408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8C9AA3-3315-4022-A5AB-A46F53480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D38407-9703-4C82-8E61-8DF9A8A60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B6BE43-2D7E-47FA-8BC9-21D7EB761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FE6526-B8B2-4654-83EB-B407E5289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31563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9F5F6-97D9-4011-9C1E-09E4CD18C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041516-AC13-4B43-8D22-E5DE0EA2D0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CADA27-C7DD-481A-80B2-9D0A59D7ED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E6B4AFE-2797-462D-BA0F-AD5394B4E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A7C8B7-4B60-4FB5-9CEB-0C54259F2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1A46464-7D7A-4DF8-80B0-78940AC6E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1798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18A45B-D58B-4236-B048-BD9F3A0E4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EF1141-9207-4DE6-8D44-BBAE62174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8675E28-4146-4B1A-96C5-55A40BB6BA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729DE00-9483-4B29-814B-DF67E5E634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D83B6C-F1E8-42EF-8F4F-AF5AA25E2A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5AB7497-6AA0-453C-A6CA-D75008F6A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DE70E1B-E48C-4DA7-9527-129AE7B3C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067FF57-319E-4201-9A2F-4DCD2194C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98571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F6CCD9-A865-4734-BE6E-3853BF4ED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753DAC4-D84A-4BAE-8546-9C42426C0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D43ED29-5AAE-4700-A11C-672125443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61DED04-CFD7-4122-84B7-96E94520F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3303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EE105F-D784-41CE-99DB-D0A4AA3D8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46B0272-A98B-49EB-B3EC-B5072BBCD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533B8D-B666-4A83-8639-3D89D18D2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52358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44FA72-A8EE-4DA0-BFDD-545B0BEC0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AB88637-918D-4AFD-B8B4-609C868F1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0273933-D65C-4D6D-A4CC-0D1FC2251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36BAADF-5752-4242-B0D7-262B29390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F8E1B7-2D85-48E2-BCA4-961D487B0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271CD5-1F60-48BB-982B-E05B71E51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07097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77A2DA-AFCC-4F36-B8B9-62B543F3F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215D5E6-5378-4DD4-929A-D6EBF5D322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EEBEB08-06F9-4E5D-9C20-12FCC4293F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A35D0ED-FB28-4DBA-ABB2-4B41D28B0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6EB0F5-747A-45F5-8321-001D170A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CC298F-038D-464D-81B9-40B1ACF10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21194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4F4684C-C2B1-4B96-81E1-4A8ABD7FC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B5C5CF8-920F-45E6-8CE6-DC5F49EC7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26BA81-6DD5-475F-8C84-C54A1380D9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F0904B-C45F-42B6-A7E7-F8C16B83701E}" type="datetimeFigureOut">
              <a:rPr lang="es-CL" smtClean="0"/>
              <a:t>23-11-2022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1725CE-83C5-40EA-94B5-CA3E59E62B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879D10-5A9B-441A-ADD2-F119B9D46F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2C486-201E-452E-A992-7B8EF46EB6D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7827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3E90CAE-7F27-4C6F-AB08-6FCD6257CA33}"/>
              </a:ext>
            </a:extLst>
          </p:cNvPr>
          <p:cNvSpPr txBox="1"/>
          <p:nvPr/>
        </p:nvSpPr>
        <p:spPr>
          <a:xfrm>
            <a:off x="838200" y="5852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CART indicates Classification And Regression Trees.</a:t>
            </a:r>
          </a:p>
        </p:txBody>
      </p:sp>
      <p:pic>
        <p:nvPicPr>
          <p:cNvPr id="1026" name="Picture 2" descr="Fundamentals of Classification and Regression Trees (CART) | by Mathanraj  Sharma | Medium">
            <a:extLst>
              <a:ext uri="{FF2B5EF4-FFF2-40B4-BE49-F238E27FC236}">
                <a16:creationId xmlns:a16="http://schemas.microsoft.com/office/drawing/2014/main" id="{2196E818-4D85-46A2-889C-70F8E3CCBF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41"/>
          <a:stretch/>
        </p:blipFill>
        <p:spPr bwMode="auto">
          <a:xfrm>
            <a:off x="841248" y="2516777"/>
            <a:ext cx="6236208" cy="366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9B901B00-1EED-40B4-AEB4-7AC8303D85AA}"/>
              </a:ext>
            </a:extLst>
          </p:cNvPr>
          <p:cNvSpPr txBox="1"/>
          <p:nvPr/>
        </p:nvSpPr>
        <p:spPr>
          <a:xfrm>
            <a:off x="7546848" y="2516777"/>
            <a:ext cx="3803904" cy="3660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b="1" dirty="0"/>
              <a:t>Advantages of Decision Trees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Easy Interpretation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Making prediction is fast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Easy to identify important variables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731138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BB54CEEA-0E69-8BCE-AC83-811CA1FFC6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895" y="246486"/>
            <a:ext cx="8004517" cy="1877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 panose="020B0604020202020204" pitchFamily="34" charset="-128"/>
              </a:rPr>
              <a:t>HOW TO CONSTRUCT THE TREE (CART) 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CL" altLang="es-CL" sz="1400" dirty="0">
              <a:latin typeface="Arial Unicode MS" panose="020B0604020202020204" pitchFamily="3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Gini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index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: a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measure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homogeneity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CL" altLang="es-CL" sz="1400" dirty="0" err="1">
                <a:latin typeface="Arial Unicode MS" panose="020B0604020202020204" pitchFamily="34" charset="-128"/>
              </a:rPr>
              <a:t>T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he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Gini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index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used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which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measures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degree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"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impurity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" of a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: Gini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indices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equal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zero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indicate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pure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(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that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with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data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belonging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 single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category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),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while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indices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greater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than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zero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and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with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values ​​up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one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indicate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with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impurities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(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that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with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data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from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more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than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one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category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7380BDB5-E4F2-292B-6BD5-735B3A996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95" y="2123923"/>
            <a:ext cx="5892249" cy="436801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38C8000-2E26-059C-9158-5BC4C98EB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6705" y="3178400"/>
            <a:ext cx="6472219" cy="164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529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B1444C87-A532-9360-3E26-2BB3C02A98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40" y="672786"/>
            <a:ext cx="10461906" cy="581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912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2638B3CA-65DF-9775-C4B2-45CBD20785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533" y="307348"/>
            <a:ext cx="730194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cost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function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: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what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best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partition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?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find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out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which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these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two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partitions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best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CART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algorithm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defines a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cost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function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that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assigns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 score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parent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using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weighted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average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individual Gini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indices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its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child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CL" altLang="es-C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n 5" descr="Diagrama, Esquemático&#10;&#10;Descripción generada automáticamente">
            <a:extLst>
              <a:ext uri="{FF2B5EF4-FFF2-40B4-BE49-F238E27FC236}">
                <a16:creationId xmlns:a16="http://schemas.microsoft.com/office/drawing/2014/main" id="{8584101B-222E-426E-4503-00DCF4E72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608" y="1834483"/>
            <a:ext cx="7301947" cy="471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20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32B69B71-EA84-F80E-4829-E06F27B3A4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79" y="330034"/>
            <a:ext cx="7981716" cy="6171428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AEDE91DA-B91D-645C-8100-D60A3632F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545"/>
            <a:ext cx="711825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74AD3F4-D8AF-C631-090E-FA851FD458E2}"/>
              </a:ext>
            </a:extLst>
          </p:cNvPr>
          <p:cNvSpPr txBox="1"/>
          <p:nvPr/>
        </p:nvSpPr>
        <p:spPr>
          <a:xfrm>
            <a:off x="8580817" y="1028343"/>
            <a:ext cx="334597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This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calculated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by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taking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Gini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index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corresponding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each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and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multiplying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it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by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result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dividing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number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data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belonging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new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cluster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by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total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number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data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before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partitioning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CL" altLang="es-CL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</a:t>
            </a:r>
            <a:r>
              <a:rPr lang="es-CL" altLang="es-CL" dirty="0">
                <a:latin typeface="Arial" panose="020B0604020202020204" pitchFamily="34" charset="0"/>
              </a:rPr>
              <a:t>: </a:t>
            </a:r>
            <a:r>
              <a:rPr lang="es-CL" altLang="es-CL" dirty="0" err="1">
                <a:latin typeface="Arial" panose="020B0604020202020204" pitchFamily="34" charset="0"/>
              </a:rPr>
              <a:t>Cost</a:t>
            </a:r>
            <a:r>
              <a:rPr lang="es-CL" altLang="es-CL" dirty="0">
                <a:latin typeface="Arial" panose="020B0604020202020204" pitchFamily="34" charset="0"/>
              </a:rPr>
              <a:t> </a:t>
            </a:r>
            <a:r>
              <a:rPr lang="es-CL" altLang="es-CL" dirty="0" err="1">
                <a:latin typeface="Arial" panose="020B0604020202020204" pitchFamily="34" charset="0"/>
              </a:rPr>
              <a:t>for</a:t>
            </a:r>
            <a:r>
              <a:rPr lang="es-CL" altLang="es-CL" dirty="0">
                <a:latin typeface="Arial" panose="020B0604020202020204" pitchFamily="34" charset="0"/>
              </a:rPr>
              <a:t> </a:t>
            </a:r>
            <a:r>
              <a:rPr lang="es-CL" altLang="es-CL" dirty="0" err="1">
                <a:latin typeface="Arial" panose="020B0604020202020204" pitchFamily="34" charset="0"/>
              </a:rPr>
              <a:t>Xo</a:t>
            </a:r>
            <a:r>
              <a:rPr lang="es-CL" altLang="es-CL" dirty="0">
                <a:latin typeface="Arial" panose="020B0604020202020204" pitchFamily="34" charset="0"/>
              </a:rPr>
              <a:t>&lt;=6.5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CL" altLang="es-CL" dirty="0">
                <a:latin typeface="Arial" panose="020B0604020202020204" pitchFamily="34" charset="0"/>
              </a:rPr>
              <a:t>0*((4+0)/20) + 0.469*((6+10)/20) = 0 + 0.375 = 0.375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Cost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CL" altLang="es-C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</a:t>
            </a:r>
            <a:r>
              <a:rPr kumimoji="0" lang="es-CL" altLang="es-C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X1&lt;=11 = 0.446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023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AEDE91DA-B91D-645C-8100-D60A3632F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545"/>
            <a:ext cx="711825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Imagen 2" descr="Diagrama, Esquemático&#10;&#10;Descripción generada automáticamente">
            <a:extLst>
              <a:ext uri="{FF2B5EF4-FFF2-40B4-BE49-F238E27FC236}">
                <a16:creationId xmlns:a16="http://schemas.microsoft.com/office/drawing/2014/main" id="{11E3CF2D-2E4C-0CAE-6DFD-4A6D5B7506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132" y="228600"/>
            <a:ext cx="9511736" cy="67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341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AEDE91DA-B91D-645C-8100-D60A3632F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545"/>
            <a:ext cx="711825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448018-ACEE-468F-1899-EC94B6DE51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835" y="920621"/>
            <a:ext cx="9674087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 short: CART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algorithm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for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classification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CL" altLang="es-CL" sz="2000" dirty="0">
                <a:latin typeface="Arial Unicode MS" panose="020B0604020202020204" pitchFamily="34" charset="-128"/>
              </a:rPr>
              <a:t>1</a:t>
            </a:r>
            <a:r>
              <a:rPr lang="es-CL" altLang="es-CL" sz="2000" dirty="0">
                <a:latin typeface="Arial Unicode MS" panose="020B0604020202020204" pitchFamily="34" charset="-128"/>
                <a:sym typeface="Wingdings" panose="05000000000000000000" pitchFamily="2" charset="2"/>
              </a:rPr>
              <a:t>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create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root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tree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that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say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first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partition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all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characteristics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are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taken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and,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for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each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one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them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all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possible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thresholds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are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defined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Each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threshold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will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simply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be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intermediate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point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between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two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consecutive values ​​of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each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characteristic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For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example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in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particular case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our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data set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have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two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characteristics</a:t>
            </a:r>
            <a:r>
              <a:rPr lang="es-CL" altLang="es-CL" sz="2000" dirty="0">
                <a:latin typeface="Arial Unicode MS" panose="020B0604020202020204" pitchFamily="34" charset="-128"/>
              </a:rPr>
              <a:t> (X1, X2). 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As in total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have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20 data,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for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each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characteristic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there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will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be 19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thresholds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so in total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will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have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38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thresholds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evaluate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CL" altLang="es-CL" sz="2000" dirty="0">
                <a:latin typeface="Arial Unicode MS" panose="020B0604020202020204" pitchFamily="34" charset="-128"/>
              </a:rPr>
              <a:t>2</a:t>
            </a:r>
            <a:r>
              <a:rPr lang="es-CL" altLang="es-CL" sz="2000" dirty="0">
                <a:latin typeface="Arial Unicode MS" panose="020B0604020202020204" pitchFamily="34" charset="-128"/>
                <a:sym typeface="Wingdings" panose="05000000000000000000" pitchFamily="2" charset="2"/>
              </a:rPr>
              <a:t>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For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each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these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thresholds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partition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(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left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and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right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)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calculated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and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for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each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child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Gini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index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calculated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With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these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child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cost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function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parent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calculated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which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weighted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average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Gini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indices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its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children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threshold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(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resulting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parent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)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that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has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cost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function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with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lowest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possible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value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taken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indicating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that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partition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obtained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most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homogeneous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all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those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analyzed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 Once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partition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has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been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made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same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procedure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repeated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iteratively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for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resulting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except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for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those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that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are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leaf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nodes</a:t>
            </a:r>
            <a:r>
              <a:rPr kumimoji="0" lang="es-CL" altLang="es-C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</a:t>
            </a:r>
            <a:r>
              <a:rPr kumimoji="0" lang="es-CL" altLang="es-CL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628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AEDE91DA-B91D-645C-8100-D60A3632F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545"/>
            <a:ext cx="711825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Imagen 3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8E8A6B79-D9A7-4A68-23C8-45F6746E0F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08" y="400929"/>
            <a:ext cx="5531043" cy="6056142"/>
          </a:xfrm>
          <a:prstGeom prst="rect">
            <a:avLst/>
          </a:prstGeom>
        </p:spPr>
      </p:pic>
      <p:pic>
        <p:nvPicPr>
          <p:cNvPr id="9" name="Imagen 8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BD5593DA-D70B-D231-788A-F5570D9B9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686" y="629478"/>
            <a:ext cx="5764606" cy="559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704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AEDE91DA-B91D-645C-8100-D60A3632F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545"/>
            <a:ext cx="711825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Imagen 11" descr="Diagrama&#10;&#10;Descripción generada automáticamente">
            <a:extLst>
              <a:ext uri="{FF2B5EF4-FFF2-40B4-BE49-F238E27FC236}">
                <a16:creationId xmlns:a16="http://schemas.microsoft.com/office/drawing/2014/main" id="{BC316E8A-1D6C-5114-29BF-5215076FA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302" y="749635"/>
            <a:ext cx="10425396" cy="535873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B408749B-AA32-987B-6829-D80A7A44C12F}"/>
              </a:ext>
            </a:extLst>
          </p:cNvPr>
          <p:cNvSpPr txBox="1"/>
          <p:nvPr/>
        </p:nvSpPr>
        <p:spPr>
          <a:xfrm>
            <a:off x="883302" y="19215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s-CL" sz="2000" b="1" i="0" u="none" strike="noStrike" cap="none" normalizeH="0" baseline="0" dirty="0">
                <a:ln>
                  <a:noFill/>
                </a:ln>
                <a:effectLst/>
              </a:rPr>
              <a:t>cp  is the complexity parameter </a:t>
            </a:r>
          </a:p>
        </p:txBody>
      </p:sp>
    </p:spTree>
    <p:extLst>
      <p:ext uri="{BB962C8B-B14F-4D97-AF65-F5344CB8AC3E}">
        <p14:creationId xmlns:p14="http://schemas.microsoft.com/office/powerpoint/2010/main" val="385193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AEDE91DA-B91D-645C-8100-D60A3632F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545"/>
            <a:ext cx="711825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408749B-AA32-987B-6829-D80A7A44C12F}"/>
              </a:ext>
            </a:extLst>
          </p:cNvPr>
          <p:cNvSpPr txBox="1"/>
          <p:nvPr/>
        </p:nvSpPr>
        <p:spPr>
          <a:xfrm>
            <a:off x="630083" y="392113"/>
            <a:ext cx="609834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s-CL" sz="2400" b="1" i="0" u="none" strike="noStrike" cap="none" normalizeH="0" baseline="0" dirty="0">
                <a:ln>
                  <a:noFill/>
                </a:ln>
                <a:effectLst/>
              </a:rPr>
              <a:t>CART </a:t>
            </a:r>
            <a:r>
              <a:rPr kumimoji="0" lang="en-US" altLang="es-CL" sz="2400" b="1" i="0" u="none" strike="noStrike" cap="none" normalizeH="0" baseline="0" dirty="0">
                <a:ln>
                  <a:noFill/>
                </a:ln>
                <a:effectLst/>
                <a:sym typeface="Wingdings" panose="05000000000000000000" pitchFamily="2" charset="2"/>
              </a:rPr>
              <a:t> For Regression Task</a:t>
            </a:r>
            <a:r>
              <a:rPr kumimoji="0" lang="en-US" altLang="es-CL" sz="24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</a:p>
        </p:txBody>
      </p:sp>
      <p:pic>
        <p:nvPicPr>
          <p:cNvPr id="3" name="Imagen 2" descr="Diagrama, Esquemático&#10;&#10;Descripción generada automáticamente">
            <a:extLst>
              <a:ext uri="{FF2B5EF4-FFF2-40B4-BE49-F238E27FC236}">
                <a16:creationId xmlns:a16="http://schemas.microsoft.com/office/drawing/2014/main" id="{EE48E42B-CB51-1A04-5399-3080744C5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742" y="903115"/>
            <a:ext cx="6235469" cy="565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25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AEDE91DA-B91D-645C-8100-D60A3632F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545"/>
            <a:ext cx="711825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408749B-AA32-987B-6829-D80A7A44C12F}"/>
              </a:ext>
            </a:extLst>
          </p:cNvPr>
          <p:cNvSpPr txBox="1"/>
          <p:nvPr/>
        </p:nvSpPr>
        <p:spPr>
          <a:xfrm>
            <a:off x="630083" y="392113"/>
            <a:ext cx="609834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s-CL" sz="2400" b="1" i="0" u="none" strike="noStrike" cap="none" normalizeH="0" baseline="0" dirty="0">
                <a:ln>
                  <a:noFill/>
                </a:ln>
                <a:effectLst/>
              </a:rPr>
              <a:t>CART </a:t>
            </a:r>
            <a:r>
              <a:rPr kumimoji="0" lang="en-US" altLang="es-CL" sz="2400" b="1" i="0" u="none" strike="noStrike" cap="none" normalizeH="0" baseline="0" dirty="0">
                <a:ln>
                  <a:noFill/>
                </a:ln>
                <a:effectLst/>
                <a:sym typeface="Wingdings" panose="05000000000000000000" pitchFamily="2" charset="2"/>
              </a:rPr>
              <a:t> For Regression Task</a:t>
            </a:r>
            <a:r>
              <a:rPr kumimoji="0" lang="en-US" altLang="es-CL" sz="24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</a:p>
        </p:txBody>
      </p:sp>
      <p:pic>
        <p:nvPicPr>
          <p:cNvPr id="3" name="Imagen 2" descr="Diagrama, Esquemático&#10;&#10;Descripción generada automáticamente">
            <a:extLst>
              <a:ext uri="{FF2B5EF4-FFF2-40B4-BE49-F238E27FC236}">
                <a16:creationId xmlns:a16="http://schemas.microsoft.com/office/drawing/2014/main" id="{A9FCF5E4-4607-63F3-F280-62A46CD2B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16" y="961270"/>
            <a:ext cx="5971275" cy="4285980"/>
          </a:xfrm>
          <a:prstGeom prst="rect">
            <a:avLst/>
          </a:prstGeom>
        </p:spPr>
      </p:pic>
      <p:pic>
        <p:nvPicPr>
          <p:cNvPr id="7" name="Imagen 6" descr="Diagrama&#10;&#10;Descripción generada automáticamente">
            <a:extLst>
              <a:ext uri="{FF2B5EF4-FFF2-40B4-BE49-F238E27FC236}">
                <a16:creationId xmlns:a16="http://schemas.microsoft.com/office/drawing/2014/main" id="{F6CC2C5B-FAF0-5616-318C-D966FB598B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809" y="2867109"/>
            <a:ext cx="6040950" cy="339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197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3E90CAE-7F27-4C6F-AB08-6FCD6257CA33}"/>
              </a:ext>
            </a:extLst>
          </p:cNvPr>
          <p:cNvSpPr txBox="1"/>
          <p:nvPr/>
        </p:nvSpPr>
        <p:spPr>
          <a:xfrm>
            <a:off x="838200" y="5852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Decision Trees </a:t>
            </a: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 Basic Ideas</a:t>
            </a:r>
            <a:endParaRPr lang="en-US" sz="4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E6670008-0984-72C2-C4F3-06928BE96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45" y="2279904"/>
            <a:ext cx="6242304" cy="42306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6EFC3E1-F0CB-A67D-7FD0-B1F210BDD376}"/>
              </a:ext>
            </a:extLst>
          </p:cNvPr>
          <p:cNvSpPr txBox="1"/>
          <p:nvPr/>
        </p:nvSpPr>
        <p:spPr>
          <a:xfrm>
            <a:off x="6929054" y="2738774"/>
            <a:ext cx="50132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Creating a CART model involves selecting input variables and split points on those variables until a suitable tree is constructed.</a:t>
            </a:r>
            <a:endParaRPr lang="es-CL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B4FE82B-89AD-97A7-DA69-7A2727D92B94}"/>
              </a:ext>
            </a:extLst>
          </p:cNvPr>
          <p:cNvSpPr txBox="1"/>
          <p:nvPr/>
        </p:nvSpPr>
        <p:spPr>
          <a:xfrm>
            <a:off x="6784849" y="4190683"/>
            <a:ext cx="53016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selection of which input variable to use and the specific split or cut-point is chosen using a greedy algorithm to minimize a cost function. Tree construction ends using a predefined stopping criterion, such as a minimum number of training instances assigned to each leaf node of the tree.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781129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F60252E-7A6C-4960-BD56-A6C18FA15C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6765" y="922110"/>
            <a:ext cx="8454683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Choosing</a:t>
            </a:r>
            <a:r>
              <a:rPr kumimoji="0" lang="es-CL" altLang="es-CL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trees</a:t>
            </a:r>
            <a:r>
              <a:rPr kumimoji="0" lang="es-CL" altLang="es-CL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split</a:t>
            </a:r>
            <a:r>
              <a:rPr kumimoji="0" lang="es-CL" altLang="es-CL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points</a:t>
            </a:r>
            <a:endParaRPr kumimoji="0" lang="es-CL" altLang="es-CL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Technically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for</a:t>
            </a:r>
            <a:r>
              <a:rPr kumimoji="0" lang="es-CL" altLang="es-CL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regression</a:t>
            </a:r>
            <a:r>
              <a:rPr kumimoji="0" lang="es-CL" altLang="es-CL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modeling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split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cutoff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defined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so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that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residual sum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squared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error (RSS)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minimized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across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training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samples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that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fall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within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subpartition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Recall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that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RSS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sum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squared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difference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between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observed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outcome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values and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predicted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ones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RSS = sum((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Observeds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-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Predicteds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)^2).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CL" altLang="es-CL" sz="2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 </a:t>
            </a:r>
            <a:r>
              <a:rPr kumimoji="0" lang="es-CL" altLang="es-CL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classification</a:t>
            </a:r>
            <a:r>
              <a:rPr kumimoji="0" lang="es-CL" altLang="es-CL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settings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split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point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defined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so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that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population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subpartitions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are pure as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much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as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possible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Two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measures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purity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are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generally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used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including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Gini </a:t>
            </a:r>
            <a:r>
              <a:rPr kumimoji="0" lang="es-CL" altLang="es-CL" sz="20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index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entropy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information</a:t>
            </a:r>
            <a:r>
              <a:rPr kumimoji="0" lang="es-CL" altLang="es-CL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gain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given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subpartition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Gini = sum(p(1-p)) and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entropy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-1*sum(p*log(p)),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where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proportion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misclassified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observations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within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subpartition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sum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computed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across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different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categories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or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classes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outcome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variable.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Gini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index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the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entropy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varie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from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 (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greatest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purity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to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1 (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maximum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degree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of </a:t>
            </a:r>
            <a:r>
              <a:rPr kumimoji="0" lang="es-CL" altLang="es-C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impurity</a:t>
            </a:r>
            <a:r>
              <a:rPr kumimoji="0" lang="es-CL" altLang="es-C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75635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708ADF2-F99C-4180-89FF-806B9C5A8BF5}"/>
              </a:ext>
            </a:extLst>
          </p:cNvPr>
          <p:cNvSpPr txBox="1"/>
          <p:nvPr/>
        </p:nvSpPr>
        <p:spPr>
          <a:xfrm>
            <a:off x="838200" y="3518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9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rpart</a:t>
            </a:r>
            <a:r>
              <a:rPr lang="en-US" sz="29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(formula, data, weights, subset, </a:t>
            </a:r>
            <a:r>
              <a:rPr lang="en-US" sz="29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na.action</a:t>
            </a:r>
            <a:r>
              <a:rPr lang="en-US" sz="29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= </a:t>
            </a:r>
            <a:r>
              <a:rPr lang="en-US" sz="29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na.rpart</a:t>
            </a:r>
            <a:r>
              <a:rPr lang="en-US" sz="29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method, model = FALSE, x = FALSE, y = TRUE, </a:t>
            </a:r>
            <a:r>
              <a:rPr lang="en-US" sz="29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parms</a:t>
            </a:r>
            <a:r>
              <a:rPr lang="en-US" sz="29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control, cost, ...)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D1A122A-F513-49A5-971A-38AD6FF68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276474"/>
            <a:ext cx="10515600" cy="384297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/>
          <a:p>
            <a:pPr marL="457200" marR="0" lvl="0" indent="-4572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800" b="0" i="0" u="none" strike="noStrike" cap="none" normalizeH="0" baseline="0" dirty="0" err="1">
                <a:ln>
                  <a:noFill/>
                </a:ln>
                <a:effectLst/>
              </a:rPr>
              <a:t>rpart</a:t>
            </a:r>
            <a:r>
              <a:rPr kumimoji="0" lang="en-US" altLang="es-CL" sz="2800" b="0" i="0" u="none" strike="noStrike" cap="none" normalizeH="0" baseline="0" dirty="0">
                <a:ln>
                  <a:noFill/>
                </a:ln>
                <a:effectLst/>
              </a:rPr>
              <a:t>(formula, data, method, </a:t>
            </a:r>
            <a:r>
              <a:rPr kumimoji="0" lang="en-US" altLang="es-CL" sz="2800" b="0" i="0" u="none" strike="noStrike" cap="none" normalizeH="0" baseline="0" dirty="0" err="1">
                <a:ln>
                  <a:noFill/>
                </a:ln>
                <a:effectLst/>
              </a:rPr>
              <a:t>parms</a:t>
            </a:r>
            <a:r>
              <a:rPr kumimoji="0" lang="en-US" altLang="es-CL" sz="2800" b="0" i="0" u="none" strike="noStrike" cap="none" normalizeH="0" baseline="0" dirty="0">
                <a:ln>
                  <a:noFill/>
                </a:ln>
                <a:effectLst/>
              </a:rPr>
              <a:t>, control, ...)</a:t>
            </a:r>
          </a:p>
          <a:p>
            <a:pPr marL="457200" marR="0" lvl="0" indent="-4572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800" b="0" i="0" u="none" strike="noStrike" cap="none" normalizeH="0" baseline="0" dirty="0">
                <a:ln>
                  <a:noFill/>
                </a:ln>
                <a:effectLst/>
              </a:rPr>
              <a:t>formula: Y ~ f(predictors)</a:t>
            </a:r>
          </a:p>
          <a:p>
            <a:pPr marL="457200" marR="0" lvl="0" indent="-4572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800" b="0" i="0" u="none" strike="noStrike" cap="none" normalizeH="0" baseline="0" dirty="0">
                <a:ln>
                  <a:noFill/>
                </a:ln>
                <a:effectLst/>
              </a:rPr>
              <a:t>data: your data (training dataset)</a:t>
            </a:r>
          </a:p>
          <a:p>
            <a:pPr marL="457200" marR="0" lvl="0" indent="-4572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800" b="0" i="0" u="none" strike="noStrike" cap="none" normalizeH="0" baseline="0" dirty="0">
                <a:ln>
                  <a:noFill/>
                </a:ln>
                <a:effectLst/>
              </a:rPr>
              <a:t>method: "</a:t>
            </a:r>
            <a:r>
              <a:rPr kumimoji="0" lang="en-US" altLang="es-CL" sz="2800" b="0" i="0" u="none" strike="noStrike" cap="none" normalizeH="0" baseline="0" dirty="0" err="1">
                <a:ln>
                  <a:noFill/>
                </a:ln>
                <a:effectLst/>
              </a:rPr>
              <a:t>anova</a:t>
            </a:r>
            <a:r>
              <a:rPr kumimoji="0" lang="en-US" altLang="es-CL" sz="2800" b="0" i="0" u="none" strike="noStrike" cap="none" normalizeH="0" baseline="0" dirty="0">
                <a:ln>
                  <a:noFill/>
                </a:ln>
                <a:effectLst/>
              </a:rPr>
              <a:t>" (regression), "class" (classification), "</a:t>
            </a:r>
            <a:r>
              <a:rPr kumimoji="0" lang="en-US" altLang="es-CL" sz="2800" b="0" i="0" u="none" strike="noStrike" cap="none" normalizeH="0" baseline="0" dirty="0" err="1">
                <a:ln>
                  <a:noFill/>
                </a:ln>
                <a:effectLst/>
              </a:rPr>
              <a:t>poisson</a:t>
            </a:r>
            <a:r>
              <a:rPr kumimoji="0" lang="en-US" altLang="es-CL" sz="2800" b="0" i="0" u="none" strike="noStrike" cap="none" normalizeH="0" baseline="0" dirty="0">
                <a:ln>
                  <a:noFill/>
                </a:ln>
                <a:effectLst/>
              </a:rPr>
              <a:t>" (Poisson Regression) or "exp" (</a:t>
            </a:r>
            <a:r>
              <a:rPr kumimoji="0" lang="en-US" altLang="es-CL" sz="2800" b="0" i="0" u="none" strike="noStrike" cap="none" normalizeH="0" baseline="0" dirty="0" err="1">
                <a:ln>
                  <a:noFill/>
                </a:ln>
                <a:effectLst/>
              </a:rPr>
              <a:t>suvirval</a:t>
            </a:r>
            <a:r>
              <a:rPr kumimoji="0" lang="en-US" altLang="es-CL" sz="2800" b="0" i="0" u="none" strike="noStrike" cap="none" normalizeH="0" baseline="0" dirty="0">
                <a:ln>
                  <a:noFill/>
                </a:ln>
                <a:effectLst/>
              </a:rPr>
              <a:t> analysis)</a:t>
            </a:r>
          </a:p>
          <a:p>
            <a:pPr marL="457200" marR="0" lvl="0" indent="-4572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800" b="0" i="0" u="none" strike="noStrike" cap="none" normalizeH="0" baseline="0" dirty="0">
                <a:ln>
                  <a:noFill/>
                </a:ln>
                <a:effectLst/>
              </a:rPr>
              <a:t>cp  is the complexity parameter </a:t>
            </a:r>
          </a:p>
          <a:p>
            <a:pPr marL="457200" marR="0" lvl="0" indent="-4572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800" b="0" i="0" u="none" strike="noStrike" cap="none" normalizeH="0" baseline="0" dirty="0" err="1">
                <a:ln>
                  <a:noFill/>
                </a:ln>
                <a:effectLst/>
              </a:rPr>
              <a:t>xval</a:t>
            </a:r>
            <a:r>
              <a:rPr kumimoji="0" lang="en-US" altLang="es-CL" sz="2800" b="0" i="0" u="none" strike="noStrike" cap="none" normalizeH="0" baseline="0" dirty="0">
                <a:ln>
                  <a:noFill/>
                </a:ln>
                <a:effectLst/>
              </a:rPr>
              <a:t> number of folds for cross-validation</a:t>
            </a:r>
          </a:p>
        </p:txBody>
      </p:sp>
    </p:spTree>
    <p:extLst>
      <p:ext uri="{BB962C8B-B14F-4D97-AF65-F5344CB8AC3E}">
        <p14:creationId xmlns:p14="http://schemas.microsoft.com/office/powerpoint/2010/main" val="36869634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Vibrant green forest">
            <a:extLst>
              <a:ext uri="{FF2B5EF4-FFF2-40B4-BE49-F238E27FC236}">
                <a16:creationId xmlns:a16="http://schemas.microsoft.com/office/drawing/2014/main" id="{65836AF7-D798-48CB-AF6C-7D491292E5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0" r="5442" b="-1"/>
          <a:stretch/>
        </p:blipFill>
        <p:spPr>
          <a:xfrm>
            <a:off x="7230794" y="10"/>
            <a:ext cx="4961204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0195F02-70BC-4FAF-A181-CAFD2BE79B07}"/>
              </a:ext>
            </a:extLst>
          </p:cNvPr>
          <p:cNvSpPr txBox="1"/>
          <p:nvPr/>
        </p:nvSpPr>
        <p:spPr>
          <a:xfrm>
            <a:off x="838200" y="365125"/>
            <a:ext cx="3339905" cy="886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+mj-ea"/>
                <a:cs typeface="+mj-cs"/>
              </a:rPr>
              <a:t>Random Forests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8E70C9-CA13-44B4-A6B9-FF04FF1604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543" y="1252025"/>
            <a:ext cx="6893168" cy="545826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s-CL" sz="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s-CL" sz="500" dirty="0"/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s-CL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randomForest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(formula, data, </a:t>
            </a: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ntree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mtry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nodesize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, ...)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ntree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: by default 500.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mtry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: number of predictors randomly selected in each division; by default 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  <a:sym typeface="Wingdings" panose="05000000000000000000" pitchFamily="2" charset="2"/>
              </a:rPr>
              <a:t>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 max(floor(p/3), 1) fo</a:t>
            </a:r>
            <a:r>
              <a:rPr lang="en-US" altLang="es-CL" sz="2000" dirty="0"/>
              <a:t>r regression and 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 floor(sqrt(p)) for classification, being  p = </a:t>
            </a: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ncol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(x) = </a:t>
            </a: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ncol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(data) - 1 (number of predictors).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nodesize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: By default 1 in classification and 5 for regression (it is recommended to increase this value for large datasets)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importance = TRUE: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na.action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 = </a:t>
            </a: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na.fail</a:t>
            </a:r>
            <a:r>
              <a:rPr lang="en-US" altLang="es-CL" sz="2000" dirty="0"/>
              <a:t>;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estableciendo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na.action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 = </a:t>
            </a: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na.roughfix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 or  </a:t>
            </a:r>
            <a:r>
              <a:rPr kumimoji="0" lang="en-US" altLang="es-CL" sz="2000" b="0" i="0" u="none" strike="noStrike" cap="none" normalizeH="0" baseline="0" dirty="0" err="1">
                <a:ln>
                  <a:noFill/>
                </a:ln>
                <a:effectLst/>
              </a:rPr>
              <a:t>rfImpute</a:t>
            </a:r>
            <a:r>
              <a:rPr kumimoji="0" lang="en-US" altLang="es-CL" sz="2000" b="0" i="0" u="none" strike="noStrike" cap="none" normalizeH="0" baseline="0" dirty="0">
                <a:ln>
                  <a:noFill/>
                </a:ln>
                <a:effectLst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964292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ABB8D5A-D31D-4960-AADA-658715DCC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823486"/>
            <a:ext cx="5294716" cy="121102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14C722BB-9578-44C1-9077-05348A7BE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873678"/>
            <a:ext cx="5294715" cy="3110644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A7D3BC79-4B8C-47B1-B05C-B99D9A7DF971}"/>
              </a:ext>
            </a:extLst>
          </p:cNvPr>
          <p:cNvSpPr txBox="1"/>
          <p:nvPr/>
        </p:nvSpPr>
        <p:spPr>
          <a:xfrm>
            <a:off x="831595" y="764873"/>
            <a:ext cx="3339905" cy="886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 err="1">
                <a:latin typeface="+mj-lt"/>
                <a:ea typeface="+mj-ea"/>
                <a:cs typeface="+mj-cs"/>
              </a:rPr>
              <a:t>Confussion</a:t>
            </a:r>
            <a:r>
              <a:rPr lang="en-US" sz="4000" b="1" dirty="0">
                <a:latin typeface="+mj-lt"/>
                <a:ea typeface="+mj-ea"/>
                <a:cs typeface="+mj-cs"/>
              </a:rPr>
              <a:t> Matrix</a:t>
            </a:r>
          </a:p>
        </p:txBody>
      </p:sp>
    </p:spTree>
    <p:extLst>
      <p:ext uri="{BB962C8B-B14F-4D97-AF65-F5344CB8AC3E}">
        <p14:creationId xmlns:p14="http://schemas.microsoft.com/office/powerpoint/2010/main" val="3263565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A2689881-3495-41D3-B621-90A1C175D102}"/>
              </a:ext>
            </a:extLst>
          </p:cNvPr>
          <p:cNvSpPr txBox="1"/>
          <p:nvPr/>
        </p:nvSpPr>
        <p:spPr>
          <a:xfrm>
            <a:off x="7464614" y="1783959"/>
            <a:ext cx="4087306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latin typeface="+mj-lt"/>
                <a:ea typeface="+mj-ea"/>
                <a:cs typeface="+mj-cs"/>
              </a:rPr>
              <a:t>KPIs for Regression Problems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Light bulb on yellow background with sketched light beams and cord">
            <a:extLst>
              <a:ext uri="{FF2B5EF4-FFF2-40B4-BE49-F238E27FC236}">
                <a16:creationId xmlns:a16="http://schemas.microsoft.com/office/drawing/2014/main" id="{CA776305-4975-4B0A-B38D-DC8B73F030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7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B61430D-AC9B-4FEF-8D44-A8709319E340}"/>
              </a:ext>
            </a:extLst>
          </p:cNvPr>
          <p:cNvSpPr txBox="1"/>
          <p:nvPr/>
        </p:nvSpPr>
        <p:spPr>
          <a:xfrm>
            <a:off x="520505" y="4192172"/>
            <a:ext cx="25603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000" dirty="0">
                <a:solidFill>
                  <a:schemeClr val="bg1"/>
                </a:solidFill>
              </a:rPr>
              <a:t>MAE, RMSE, MAPE, ETC</a:t>
            </a:r>
          </a:p>
        </p:txBody>
      </p:sp>
    </p:spTree>
    <p:extLst>
      <p:ext uri="{BB962C8B-B14F-4D97-AF65-F5344CB8AC3E}">
        <p14:creationId xmlns:p14="http://schemas.microsoft.com/office/powerpoint/2010/main" val="54282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EB4331CD-AD4B-0F11-6D1B-60D78CF2AF40}"/>
              </a:ext>
            </a:extLst>
          </p:cNvPr>
          <p:cNvSpPr txBox="1"/>
          <p:nvPr/>
        </p:nvSpPr>
        <p:spPr>
          <a:xfrm>
            <a:off x="1126435" y="612844"/>
            <a:ext cx="91440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Greedy Splitting</a:t>
            </a:r>
          </a:p>
          <a:p>
            <a:r>
              <a:rPr lang="en-US" dirty="0"/>
              <a:t>Creating a decision tree is actually a process of dividing up the input space. A greedy approach is used to divide the space.</a:t>
            </a:r>
          </a:p>
          <a:p>
            <a:r>
              <a:rPr lang="en-US" dirty="0"/>
              <a:t>This is a numerical procedure where all the values are lined up and different split points are tried and tested using a cost function. The split with the best cost (lowest cost because we minimize cost) is selected.</a:t>
            </a:r>
          </a:p>
          <a:p>
            <a:r>
              <a:rPr lang="en-US" dirty="0"/>
              <a:t>All input variables and all possible split points are evaluated and chosen in a greedy manner (e.g. the very best split point is chosen each time).</a:t>
            </a:r>
          </a:p>
          <a:p>
            <a:endParaRPr lang="en-US" dirty="0"/>
          </a:p>
          <a:p>
            <a:r>
              <a:rPr lang="en-US" dirty="0"/>
              <a:t>For regression predictive modeling problems, the cost function that is minimized to choose split points is the sum squared error across all training samples that fall within the rectangle:</a:t>
            </a:r>
          </a:p>
          <a:p>
            <a:pPr algn="ctr"/>
            <a:r>
              <a:rPr lang="en-US" dirty="0">
                <a:effectLst/>
              </a:rPr>
              <a:t>sum(y – prediction)^2</a:t>
            </a:r>
          </a:p>
          <a:p>
            <a:r>
              <a:rPr lang="en-US" dirty="0"/>
              <a:t>Where y is the output for the training sample and prediction is the predicted output for the rectangle.</a:t>
            </a:r>
          </a:p>
          <a:p>
            <a:r>
              <a:rPr lang="en-US" dirty="0"/>
              <a:t>For classification the Gini index function is used which provides an indication of how “pure” the leaf nodes are (how mixed the training data assigned to each node is).</a:t>
            </a:r>
          </a:p>
          <a:p>
            <a:pPr algn="ctr"/>
            <a:r>
              <a:rPr lang="en-US" dirty="0">
                <a:effectLst/>
              </a:rPr>
              <a:t>G = sum(pk * (1 – pk))</a:t>
            </a:r>
          </a:p>
          <a:p>
            <a:r>
              <a:rPr lang="en-US" dirty="0"/>
              <a:t>Where G is the Gini index over all classes, pk are the proportion of training instances with class k in the rectangle of interest. A node that has all classes of the same type (perfect class purity) will have G=0, where as a G that has a 50-50 split of classes for a binary classification problem (worst purity) will have a G=0.5.</a:t>
            </a:r>
          </a:p>
        </p:txBody>
      </p:sp>
    </p:spTree>
    <p:extLst>
      <p:ext uri="{BB962C8B-B14F-4D97-AF65-F5344CB8AC3E}">
        <p14:creationId xmlns:p14="http://schemas.microsoft.com/office/powerpoint/2010/main" val="3712132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DC743F7A-DD14-E3E8-78D6-3E44AE0F3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220" y="651989"/>
            <a:ext cx="8422401" cy="603370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C5FCA2E-91A1-3E81-53D0-C8B9813C3159}"/>
              </a:ext>
            </a:extLst>
          </p:cNvPr>
          <p:cNvSpPr txBox="1"/>
          <p:nvPr/>
        </p:nvSpPr>
        <p:spPr>
          <a:xfrm>
            <a:off x="8091323" y="1299933"/>
            <a:ext cx="17227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 err="1">
                <a:solidFill>
                  <a:schemeClr val="bg1"/>
                </a:solidFill>
              </a:rPr>
              <a:t>Classification</a:t>
            </a:r>
            <a:r>
              <a:rPr lang="es-CL" sz="2000" dirty="0">
                <a:solidFill>
                  <a:schemeClr val="bg1"/>
                </a:solidFill>
              </a:rPr>
              <a:t> of 20 </a:t>
            </a:r>
            <a:r>
              <a:rPr lang="es-CL" sz="2000" dirty="0" err="1">
                <a:solidFill>
                  <a:schemeClr val="bg1"/>
                </a:solidFill>
              </a:rPr>
              <a:t>individuals</a:t>
            </a:r>
            <a:r>
              <a:rPr lang="es-CL" sz="20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37134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E5C8E878-8C5E-B88B-FB9C-7B6569E63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266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67D89788-0087-6792-A726-A74D1C3FEF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29781" y="212778"/>
            <a:ext cx="4513690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 </a:t>
            </a:r>
            <a:r>
              <a:rPr kumimoji="0" lang="es-CL" altLang="es-C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first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iteration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, a </a:t>
            </a:r>
            <a:r>
              <a:rPr kumimoji="0" lang="es-CL" altLang="es-C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condition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defined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and a </a:t>
            </a:r>
            <a:r>
              <a:rPr kumimoji="0" lang="es-CL" altLang="es-C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first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partition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generated</a:t>
            </a:r>
            <a:r>
              <a:rPr kumimoji="0" lang="es-CL" altLang="es-C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</a:t>
            </a:r>
            <a:endParaRPr kumimoji="0" lang="es-CL" altLang="es-CL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Imagen 7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F3B256A5-4508-534C-B8EB-7177917A7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97" y="347601"/>
            <a:ext cx="5022166" cy="5618876"/>
          </a:xfrm>
          <a:prstGeom prst="rect">
            <a:avLst/>
          </a:prstGeom>
        </p:spPr>
      </p:pic>
      <p:pic>
        <p:nvPicPr>
          <p:cNvPr id="10" name="Imagen 9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6B436E69-F406-35BA-6D13-14E11CC959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326" y="1866132"/>
            <a:ext cx="5903742" cy="4779090"/>
          </a:xfrm>
          <a:prstGeom prst="rect">
            <a:avLst/>
          </a:prstGeom>
        </p:spPr>
      </p:pic>
      <p:sp>
        <p:nvSpPr>
          <p:cNvPr id="11" name="Flecha: hacia la izquierda 10">
            <a:extLst>
              <a:ext uri="{FF2B5EF4-FFF2-40B4-BE49-F238E27FC236}">
                <a16:creationId xmlns:a16="http://schemas.microsoft.com/office/drawing/2014/main" id="{FD0CC4A7-7354-CB40-5FC0-AB2CA8175B1E}"/>
              </a:ext>
            </a:extLst>
          </p:cNvPr>
          <p:cNvSpPr/>
          <p:nvPr/>
        </p:nvSpPr>
        <p:spPr>
          <a:xfrm>
            <a:off x="5913326" y="905276"/>
            <a:ext cx="1378226" cy="5035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52063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03749F-5482-EC66-9D7A-CFFA041ADA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530" y="39757"/>
            <a:ext cx="628153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remaining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iterations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the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initial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procedure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repeated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: a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condition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is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defined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and new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partitions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 are </a:t>
            </a:r>
            <a:r>
              <a:rPr kumimoji="0" lang="es-CL" altLang="es-CL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generated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.</a:t>
            </a:r>
            <a:r>
              <a:rPr kumimoji="0" lang="es-CL" altLang="es-C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CL" altLang="es-CL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n 4" descr="Diagrama, Esquemático&#10;&#10;Descripción generada automáticamente">
            <a:extLst>
              <a:ext uri="{FF2B5EF4-FFF2-40B4-BE49-F238E27FC236}">
                <a16:creationId xmlns:a16="http://schemas.microsoft.com/office/drawing/2014/main" id="{99C1BA1F-7710-40F1-856B-A6A187951E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010" y="1240086"/>
            <a:ext cx="9840686" cy="550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45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3E90CAE-7F27-4C6F-AB08-6FCD6257CA33}"/>
              </a:ext>
            </a:extLst>
          </p:cNvPr>
          <p:cNvSpPr txBox="1"/>
          <p:nvPr/>
        </p:nvSpPr>
        <p:spPr>
          <a:xfrm>
            <a:off x="838200" y="5852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Decision Trees </a:t>
            </a: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 Concepts</a:t>
            </a:r>
            <a:endParaRPr lang="en-US" sz="4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Imagen 3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A250649C-FAC0-F387-9339-247AC22E0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45" y="2061552"/>
            <a:ext cx="3565221" cy="3766202"/>
          </a:xfrm>
          <a:prstGeom prst="rect">
            <a:avLst/>
          </a:prstGeom>
        </p:spPr>
      </p:pic>
      <p:pic>
        <p:nvPicPr>
          <p:cNvPr id="11" name="Imagen 10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FF39E9CB-D122-7999-C945-DC7A14B6A1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417" y="2184328"/>
            <a:ext cx="4023466" cy="4400047"/>
          </a:xfrm>
          <a:prstGeom prst="rect">
            <a:avLst/>
          </a:prstGeom>
        </p:spPr>
      </p:pic>
      <p:pic>
        <p:nvPicPr>
          <p:cNvPr id="13" name="Imagen 12" descr="Diagrama&#10;&#10;Descripción generada automáticamente">
            <a:extLst>
              <a:ext uri="{FF2B5EF4-FFF2-40B4-BE49-F238E27FC236}">
                <a16:creationId xmlns:a16="http://schemas.microsoft.com/office/drawing/2014/main" id="{D9CDE272-07AE-4E6A-A5EB-A11B33AC34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4183" y="2258755"/>
            <a:ext cx="3670486" cy="401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628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3E90CAE-7F27-4C6F-AB08-6FCD6257CA33}"/>
              </a:ext>
            </a:extLst>
          </p:cNvPr>
          <p:cNvSpPr txBox="1"/>
          <p:nvPr/>
        </p:nvSpPr>
        <p:spPr>
          <a:xfrm>
            <a:off x="838200" y="5852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Decision Trees </a:t>
            </a: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 Concepts</a:t>
            </a:r>
            <a:endParaRPr lang="en-US" sz="4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505612D5-6ECE-76C1-1DFF-9A9CA67CF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7901" y="1910779"/>
            <a:ext cx="4836197" cy="490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607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</TotalTime>
  <Words>1307</Words>
  <Application>Microsoft Office PowerPoint</Application>
  <PresentationFormat>Panorámica</PresentationFormat>
  <Paragraphs>68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Arial Unicode MS</vt:lpstr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Dante Conti</dc:creator>
  <cp:lastModifiedBy>Dante Conti</cp:lastModifiedBy>
  <cp:revision>8</cp:revision>
  <dcterms:created xsi:type="dcterms:W3CDTF">2021-12-09T10:59:57Z</dcterms:created>
  <dcterms:modified xsi:type="dcterms:W3CDTF">2022-11-23T16:01:27Z</dcterms:modified>
</cp:coreProperties>
</file>

<file path=docProps/thumbnail.jpeg>
</file>